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72" r:id="rId6"/>
    <p:sldId id="274" r:id="rId7"/>
    <p:sldId id="277" r:id="rId8"/>
    <p:sldId id="268" r:id="rId9"/>
    <p:sldId id="271" r:id="rId10"/>
    <p:sldId id="261" r:id="rId11"/>
    <p:sldId id="260" r:id="rId12"/>
    <p:sldId id="27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3AC7C7C-2ACC-4842-BF7D-533CB938375C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A39A065-E396-4E32-A13E-40587649F5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00808"/>
            <a:ext cx="7772400" cy="1470025"/>
          </a:xfrm>
        </p:spPr>
        <p:txBody>
          <a:bodyPr/>
          <a:lstStyle/>
          <a:p>
            <a:r>
              <a:rPr lang="ru-RU" dirty="0" smtClean="0"/>
              <a:t>Мои первые шаги в профессии.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5" y="3861048"/>
            <a:ext cx="670441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latin typeface="Comic Sans MS" pitchFamily="66" charset="0"/>
              </a:rPr>
              <a:t>«</a:t>
            </a:r>
            <a:r>
              <a:rPr lang="ru-RU" sz="2000" i="1" dirty="0" smtClean="0">
                <a:latin typeface="+mj-lt"/>
              </a:rPr>
              <a:t>Что значит и что могут дать (эти)</a:t>
            </a:r>
            <a:br>
              <a:rPr lang="ru-RU" sz="2000" i="1" dirty="0" smtClean="0">
                <a:latin typeface="+mj-lt"/>
              </a:rPr>
            </a:br>
            <a:r>
              <a:rPr lang="ru-RU" sz="2000" i="1" dirty="0" smtClean="0">
                <a:latin typeface="+mj-lt"/>
              </a:rPr>
              <a:t>несколько часов правильной речи</a:t>
            </a:r>
            <a:br>
              <a:rPr lang="ru-RU" sz="2000" i="1" dirty="0" smtClean="0">
                <a:latin typeface="+mj-lt"/>
              </a:rPr>
            </a:br>
            <a:r>
              <a:rPr lang="ru-RU" sz="2000" i="1" dirty="0" smtClean="0">
                <a:latin typeface="+mj-lt"/>
              </a:rPr>
              <a:t>среди целых суток неправильного разговора!</a:t>
            </a:r>
            <a:br>
              <a:rPr lang="ru-RU" sz="2000" i="1" dirty="0" smtClean="0">
                <a:latin typeface="+mj-lt"/>
              </a:rPr>
            </a:br>
            <a:r>
              <a:rPr lang="ru-RU" sz="2000" i="1" dirty="0" smtClean="0">
                <a:latin typeface="+mj-lt"/>
              </a:rPr>
              <a:t>Буду постоянно следить за собой…</a:t>
            </a:r>
            <a:br>
              <a:rPr lang="ru-RU" sz="2000" i="1" dirty="0" smtClean="0">
                <a:latin typeface="+mj-lt"/>
              </a:rPr>
            </a:br>
            <a:r>
              <a:rPr lang="ru-RU" sz="2000" i="1" dirty="0" smtClean="0">
                <a:latin typeface="+mj-lt"/>
              </a:rPr>
              <a:t>Превращу жизнь в сплошной урок!</a:t>
            </a:r>
            <a:br>
              <a:rPr lang="ru-RU" sz="2000" i="1" dirty="0" smtClean="0">
                <a:latin typeface="+mj-lt"/>
              </a:rPr>
            </a:br>
            <a:r>
              <a:rPr lang="ru-RU" sz="2000" i="1" dirty="0" smtClean="0">
                <a:latin typeface="+mj-lt"/>
              </a:rPr>
              <a:t>Таким образом, я разучусь говорить неправильно».</a:t>
            </a:r>
            <a:br>
              <a:rPr lang="ru-RU" sz="2000" i="1" dirty="0" smtClean="0">
                <a:latin typeface="+mj-lt"/>
              </a:rPr>
            </a:br>
            <a:r>
              <a:rPr lang="ru-RU" sz="2400" i="1" dirty="0" smtClean="0">
                <a:latin typeface="+mj-lt"/>
              </a:rPr>
              <a:t>К. Станиславский</a:t>
            </a:r>
            <a:endParaRPr lang="ru-RU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24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70" y="3774575"/>
            <a:ext cx="4032448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696"/>
            <a:ext cx="9165882" cy="201612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5400" b="1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люблю свою работу – это, я считаю, главное и основное условие для успешной деятельности. В моих руках самая дорогая ценность – ребёнок, его развитие и перспективы. Ведь для ребёнка, имеющего речевые нарушения, большое значение имеет специалист, к которому он попадет. Логопед расширяет ему возможности общения, он является своеобразным проводником маленького человека в многообразный мир человеческих взаимоотношений. Моя работа по преодолению речевых нарушений вселяет в ребёнка уверенность в собственных силах, способствует развитию его познавательных способностей, ребёнок становится более эмоциональным, пытливым и отзывчивым. Он становится более открытым к установлению контактов с другими людьми, более восприимчивым к новым знаниям, ощущает себя полноценным человеком.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6243" y="3738690"/>
            <a:ext cx="4947171" cy="311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262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графии\ГКОУ\IMG_20141022_111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95" b="12826"/>
          <a:stretch/>
        </p:blipFill>
        <p:spPr bwMode="auto">
          <a:xfrm>
            <a:off x="2483768" y="2708920"/>
            <a:ext cx="3995934" cy="39959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6935" y="764704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	Работая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логопедом, не перестаю радоваться тому, что выбрала такую гуманную профессию, которая гармонично сочетает в себе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прозорливость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психологии, милосердие медицины и мудрость педагогики.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Оглядываясь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на пройденный профессиональный путь, я не остановлюсь на достигнутом, а буду идти дальше!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Ведь для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меня в жизни нет большего счастья, чем постоянно ощущать себя нужной детям!  Дети - моё главное богатство, в окружении которых я нахожусь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работе. </a:t>
            </a:r>
          </a:p>
        </p:txBody>
      </p:sp>
    </p:spTree>
    <p:extLst>
      <p:ext uri="{BB962C8B-B14F-4D97-AF65-F5344CB8AC3E}">
        <p14:creationId xmlns:p14="http://schemas.microsoft.com/office/powerpoint/2010/main" xmlns="" val="249404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24944"/>
            <a:ext cx="7756263" cy="1054250"/>
          </a:xfrm>
        </p:spPr>
        <p:txBody>
          <a:bodyPr/>
          <a:lstStyle/>
          <a:p>
            <a:r>
              <a:rPr lang="ru-RU" sz="6600" b="1" i="1" dirty="0" smtClean="0"/>
              <a:t>Предлагаю к сотрудничеству!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xmlns="" val="277257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826350"/>
            <a:ext cx="4714908" cy="5256950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 smtClean="0"/>
              <a:t>	</a:t>
            </a:r>
            <a:r>
              <a:rPr lang="ru-RU" sz="2000" i="1" dirty="0" smtClean="0">
                <a:effectLst/>
              </a:rPr>
              <a:t>Я</a:t>
            </a:r>
            <a:r>
              <a:rPr lang="ru-RU" sz="2000" i="1" dirty="0" smtClean="0">
                <a:effectLst/>
              </a:rPr>
              <a:t>, </a:t>
            </a:r>
            <a:r>
              <a:rPr lang="ru-RU" sz="2000" i="1" dirty="0" err="1" smtClean="0">
                <a:effectLst/>
              </a:rPr>
              <a:t>Тен</a:t>
            </a:r>
            <a:r>
              <a:rPr lang="ru-RU" sz="2000" i="1" dirty="0" smtClean="0">
                <a:effectLst/>
              </a:rPr>
              <a:t> Александра </a:t>
            </a:r>
            <a:r>
              <a:rPr lang="ru-RU" sz="2000" i="1" dirty="0" err="1" smtClean="0">
                <a:effectLst/>
              </a:rPr>
              <a:t>Менгуновна</a:t>
            </a:r>
            <a:r>
              <a:rPr lang="ru-RU" sz="2000" i="1" dirty="0" smtClean="0">
                <a:effectLst/>
              </a:rPr>
              <a:t>, </a:t>
            </a:r>
            <a:r>
              <a:rPr lang="ru-RU" sz="2000" i="1" dirty="0" smtClean="0">
                <a:effectLst/>
              </a:rPr>
              <a:t>учитель-логопед с. </a:t>
            </a:r>
            <a:r>
              <a:rPr lang="ru-RU" sz="2000" i="1" dirty="0" smtClean="0">
                <a:effectLst/>
              </a:rPr>
              <a:t>Красногорск. </a:t>
            </a:r>
            <a:br>
              <a:rPr lang="ru-RU" sz="2000" i="1" dirty="0" smtClean="0">
                <a:effectLst/>
              </a:rPr>
            </a:br>
            <a:r>
              <a:rPr lang="ru-RU" sz="2000" i="1" dirty="0" smtClean="0">
                <a:effectLst/>
              </a:rPr>
              <a:t>	После </a:t>
            </a:r>
            <a:r>
              <a:rPr lang="ru-RU" sz="2000" i="1" dirty="0">
                <a:effectLst/>
              </a:rPr>
              <a:t>окончания школы, когда передо мной встал вопрос о выборе профессии, я ни минуты не </a:t>
            </a:r>
            <a:r>
              <a:rPr lang="ru-RU" sz="2000" i="1" dirty="0" smtClean="0">
                <a:effectLst/>
              </a:rPr>
              <a:t>колебалась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i="1" dirty="0">
                <a:effectLst/>
              </a:rPr>
              <a:t>и выбрала профессию учителя. Почему я выбрала профессию учителя</a:t>
            </a:r>
            <a:r>
              <a:rPr lang="ru-RU" sz="2000" i="1" dirty="0" smtClean="0">
                <a:effectLst/>
              </a:rPr>
              <a:t>?</a:t>
            </a:r>
            <a:r>
              <a:rPr lang="ru-RU" sz="2000" i="1" dirty="0">
                <a:effectLst/>
              </a:rPr>
              <a:t> </a:t>
            </a:r>
            <a:r>
              <a:rPr lang="ru-RU" sz="2000" i="1" dirty="0" smtClean="0">
                <a:effectLst/>
              </a:rPr>
              <a:t>Еще </a:t>
            </a:r>
            <a:r>
              <a:rPr lang="ru-RU" sz="2000" i="1" dirty="0">
                <a:effectLst/>
              </a:rPr>
              <a:t>с ранних лет я понимала, что педагогика - это та область, которая мне интересна, это то, что меня привлекает и дает возможность </a:t>
            </a:r>
            <a:r>
              <a:rPr lang="ru-RU" sz="2000" i="1" dirty="0" err="1" smtClean="0">
                <a:effectLst/>
              </a:rPr>
              <a:t>самовыразиться</a:t>
            </a:r>
            <a:r>
              <a:rPr lang="ru-RU" sz="2000" i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000" i="1" dirty="0" smtClean="0">
                <a:effectLst/>
              </a:rPr>
              <a:t>и </a:t>
            </a:r>
            <a:r>
              <a:rPr lang="ru-RU" sz="2000" i="1" dirty="0" err="1" smtClean="0">
                <a:effectLst/>
              </a:rPr>
              <a:t>самореализоваться</a:t>
            </a:r>
            <a:r>
              <a:rPr lang="ru-RU" sz="2000" i="1" dirty="0">
                <a:effectLst/>
              </a:rPr>
              <a:t>. </a:t>
            </a:r>
            <a:r>
              <a:rPr lang="ru-RU" sz="2000" i="1" dirty="0" smtClean="0">
                <a:effectLst/>
              </a:rPr>
              <a:t/>
            </a:r>
            <a:br>
              <a:rPr lang="ru-RU" sz="2000" i="1" dirty="0" smtClean="0">
                <a:effectLst/>
              </a:rPr>
            </a:br>
            <a:r>
              <a:rPr lang="ru-RU" sz="2000" i="1" dirty="0" smtClean="0"/>
              <a:t>	</a:t>
            </a:r>
            <a:r>
              <a:rPr lang="ru-RU" sz="2000" i="1" dirty="0" smtClean="0">
                <a:effectLst/>
              </a:rPr>
              <a:t>После </a:t>
            </a:r>
            <a:r>
              <a:rPr lang="ru-RU" sz="2000" i="1" dirty="0">
                <a:effectLst/>
              </a:rPr>
              <a:t>окончания школы я </a:t>
            </a:r>
            <a:r>
              <a:rPr lang="ru-RU" sz="2000" i="1" dirty="0" smtClean="0">
                <a:effectLst/>
              </a:rPr>
              <a:t>поступила в Сахалинский Государственный </a:t>
            </a:r>
            <a:r>
              <a:rPr lang="ru-RU" sz="2000" i="1" dirty="0" smtClean="0">
                <a:effectLst/>
              </a:rPr>
              <a:t>Университет по направлению «Специальное (дефектологическое) образование</a:t>
            </a:r>
            <a:r>
              <a:rPr lang="ru-RU" sz="2000" i="1" dirty="0" smtClean="0">
                <a:effectLst/>
              </a:rPr>
              <a:t>».</a:t>
            </a:r>
            <a:br>
              <a:rPr lang="ru-RU" sz="2000" i="1" dirty="0" smtClean="0">
                <a:effectLst/>
              </a:rPr>
            </a:br>
            <a:r>
              <a:rPr lang="ru-RU" sz="2000" i="1" dirty="0" smtClean="0"/>
              <a:t>	</a:t>
            </a:r>
            <a:r>
              <a:rPr lang="ru-RU" sz="2000" i="1" dirty="0" smtClean="0">
                <a:effectLst/>
              </a:rPr>
              <a:t>Окончив </a:t>
            </a:r>
            <a:r>
              <a:rPr lang="ru-RU" sz="2000" i="1" dirty="0" err="1" smtClean="0">
                <a:effectLst/>
              </a:rPr>
              <a:t>СахГУ</a:t>
            </a:r>
            <a:r>
              <a:rPr lang="ru-RU" sz="2000" i="1" dirty="0" smtClean="0">
                <a:effectLst/>
              </a:rPr>
              <a:t>, я пошла работать в родную школу учителем-логопедом.</a:t>
            </a:r>
            <a:endParaRPr lang="ru-RU" sz="2000" i="1" dirty="0"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4566" y="836712"/>
            <a:ext cx="3347115" cy="5020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2518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графии\телефон\20160205_1141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65" r="1365" b="3128"/>
          <a:stretch/>
        </p:blipFill>
        <p:spPr bwMode="auto">
          <a:xfrm>
            <a:off x="-180528" y="0"/>
            <a:ext cx="977421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9695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b="1" u="sng" dirty="0" smtClean="0">
                <a:solidFill>
                  <a:schemeClr val="bg1"/>
                </a:solidFill>
              </a:rPr>
              <a:t>Учитель – логопед </a:t>
            </a:r>
            <a:r>
              <a:rPr lang="ru-RU" sz="3200" b="1" dirty="0" smtClean="0">
                <a:solidFill>
                  <a:schemeClr val="bg1"/>
                </a:solidFill>
              </a:rPr>
              <a:t>– это человек, который не только исправляет речь, избавляет от ошибок чтения и письма, но и тот, кто селит в душе ребенка надежду и уверенность в собственных силах. Быть логопедом - это огромный труд и постоянное самосовершенствование. Ведь он должен постоянно работать над собой, познавать что-то новое, расширять свой кругозор, ставить перед собой высокие цели, двигаться к ним несмотря ни на что, а достигая, не останавливаться, идти вперед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71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p.vk.me/c636521/v636521444/4ca6e/CnYrTvOjb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660" y="5213984"/>
            <a:ext cx="2582564" cy="14526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" name="Picture 4" descr="https://pp.vk.me/c636521/v636521444/4ca78/0Mn7PCXwl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286124"/>
            <a:ext cx="2595706" cy="1460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5" name="Picture 6" descr="https://pp.vk.me/c636521/v636521444/4ca82/rfTeExnVTB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81192"/>
            <a:ext cx="2771800" cy="1559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pp.vk.me/c636521/v636521444/4ca5a/fV3l0VINgf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5245" y="58017"/>
            <a:ext cx="3131840" cy="2348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s://pp.vk.me/c636521/v636521444/4ca3f/7mGP4lCsPT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9101" y="1075048"/>
            <a:ext cx="2592288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https://pp.vk.me/c636521/v636521444/4ca49/JURPXsPtco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652" y="2420888"/>
            <a:ext cx="2613739" cy="1960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785794"/>
            <a:ext cx="3643306" cy="4000528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Придя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работать 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школу учителем-логопедом, мне предоставили просторный кабинет, обустроенный всем необходимым оборудованием.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	Так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же у меня имеются все необходимые материалы, инструменты и пособия для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проведения коррекционной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работы.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928670"/>
            <a:ext cx="8640762" cy="307181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Как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и каждый педагог, начиная работать, я поставила перед собой цели и задачи, составила план работы, провела диагностические мероприятия и разработала коррекционную программу обучения, завела всю необходимую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документацию.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составлении коррекционной программы для начальной школы мной  учитываются результаты диагностических мероприятий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и особенности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формирование подгрупп для занятий (учитываются все виды ошибок и индивидуальные особенности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детей).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                         	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рамках программы проводятся индивидуальные и подгрупповые занятия, консультирование учителей и родителей по вопросам нивелирования трудностей, подведение итогов совместной (логопед, учитель, родитель) коррекционной работы.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14414" y="5643578"/>
            <a:ext cx="6969014" cy="784830"/>
            <a:chOff x="214282" y="2714620"/>
            <a:chExt cx="7901562" cy="5034511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214282" y="2714620"/>
              <a:ext cx="3457575" cy="5034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Индивидуальные </a:t>
              </a:r>
            </a:p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занятия</a:t>
              </a:r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5236119" y="3172879"/>
              <a:ext cx="2879725" cy="4540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>
                  <a:solidFill>
                    <a:schemeClr val="accent2">
                      <a:lumMod val="75000"/>
                    </a:schemeClr>
                  </a:solidFill>
                </a:rPr>
                <a:t>Фронтальные </a:t>
              </a:r>
            </a:p>
            <a:p>
              <a:pPr algn="ctr">
                <a:spcBef>
                  <a:spcPct val="50000"/>
                </a:spcBef>
              </a:pPr>
              <a:r>
                <a:rPr lang="ru-RU" sz="1600" b="1" dirty="0">
                  <a:solidFill>
                    <a:schemeClr val="accent2">
                      <a:lumMod val="75000"/>
                    </a:schemeClr>
                  </a:solidFill>
                </a:rPr>
                <a:t>занятия</a:t>
              </a:r>
            </a:p>
          </p:txBody>
        </p:sp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85918" y="4714884"/>
            <a:ext cx="5572164" cy="571504"/>
          </a:xfrm>
          <a:prstGeom prst="rect">
            <a:avLst/>
          </a:prstGeom>
        </p:spPr>
        <p:txBody>
          <a:bodyPr/>
          <a:lstStyle/>
          <a:p>
            <a:pPr marL="365760" marR="0" lvl="0" indent="-36576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Организация процесса обучения.</a:t>
            </a:r>
          </a:p>
          <a:p>
            <a:pPr marL="365760" marR="0" lvl="0" indent="-36576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2857488" y="5143512"/>
            <a:ext cx="1058881" cy="500066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500694" y="5143512"/>
            <a:ext cx="1000132" cy="428628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003" y="2677640"/>
            <a:ext cx="4287615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81439"/>
            <a:ext cx="87129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Для достижения главной цели – грамотная и чистая речь, мы развиваем общую речевую активность,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фонематический слух,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грамматическую  сторону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речи, артикуляционную, мелкую и общую моторику, связную речь в целом, расширяем и обогащаем словарный запас,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обучаемся навыкам словообразования и словоизменения и, наконец корректируем звукопроизношение.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0" t="26326" r="11938" b="16471"/>
          <a:stretch/>
        </p:blipFill>
        <p:spPr bwMode="auto">
          <a:xfrm>
            <a:off x="251520" y="3464164"/>
            <a:ext cx="4356483" cy="2360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g_user_file_553dcd950844d_4.jpg"/>
          <p:cNvPicPr>
            <a:picLocks noChangeAspect="1" noChangeArrowheads="1"/>
          </p:cNvPicPr>
          <p:nvPr/>
        </p:nvPicPr>
        <p:blipFill rotWithShape="1">
          <a:blip r:embed="rId2"/>
          <a:srcRect l="39773" t="40796" r="2273" b="5341"/>
          <a:stretch/>
        </p:blipFill>
        <p:spPr bwMode="auto">
          <a:xfrm>
            <a:off x="80569" y="3440920"/>
            <a:ext cx="4710546" cy="3283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User\Desktop\img_user_file_553dcd950844d_16.jpg"/>
          <p:cNvPicPr>
            <a:picLocks noChangeAspect="1" noChangeArrowheads="1"/>
          </p:cNvPicPr>
          <p:nvPr/>
        </p:nvPicPr>
        <p:blipFill rotWithShape="1">
          <a:blip r:embed="rId3"/>
          <a:srcRect l="48294" t="40568" r="3807" b="8750"/>
          <a:stretch/>
        </p:blipFill>
        <p:spPr bwMode="auto">
          <a:xfrm>
            <a:off x="4932040" y="3452840"/>
            <a:ext cx="4107496" cy="3259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85786" y="1000108"/>
            <a:ext cx="7643866" cy="1376132"/>
          </a:xfrm>
        </p:spPr>
        <p:txBody>
          <a:bodyPr/>
          <a:lstStyle/>
          <a:p>
            <a:pPr algn="just"/>
            <a:r>
              <a:rPr lang="ru-RU" sz="2800" dirty="0" smtClean="0"/>
              <a:t>	Диагностические </a:t>
            </a:r>
            <a:r>
              <a:rPr lang="ru-RU" sz="2800" dirty="0" smtClean="0"/>
              <a:t>мероприятия я провожу с помощью пособий таких авторов, как С.Е. Большакова, О.Б. Иншакова, С.Д. </a:t>
            </a:r>
            <a:r>
              <a:rPr lang="ru-RU" sz="2800" dirty="0" err="1" smtClean="0"/>
              <a:t>Забрамная</a:t>
            </a:r>
            <a:r>
              <a:rPr lang="ru-RU" sz="2800" dirty="0" smtClean="0"/>
              <a:t>. С помощью речевых карт, контрольных срезов, дневника динамического наблюдения, индивидуальных  карт коррекции и развития прослеживаю динамику развития детей.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3792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6675"/>
            <a:ext cx="8628063" cy="379412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/>
                </a:solidFill>
                <a:latin typeface="+mj-lt"/>
              </a:rPr>
              <a:t>		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В основе моей педагогической деятельности лежит индивидуальный подход к каждому ребенку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. Но в то же время я применяю как можно больше методов и приемов. Например, артикуляционные упражнения (с применением массажа), дыхательные упражнения (по системе </a:t>
            </a:r>
            <a:r>
              <a:rPr lang="ru-RU" dirty="0" err="1" smtClean="0">
                <a:solidFill>
                  <a:schemeClr val="tx2"/>
                </a:solidFill>
                <a:latin typeface="+mj-lt"/>
              </a:rPr>
              <a:t>Стрельниковой</a:t>
            </a:r>
            <a:r>
              <a:rPr lang="ru-RU" dirty="0" smtClean="0">
                <a:solidFill>
                  <a:schemeClr val="tx2"/>
                </a:solidFill>
                <a:latin typeface="+mj-lt"/>
              </a:rPr>
              <a:t>), различные игры на развитие психических функций, объяснение написанных слов, поиск слов на изучаемое правило, восстановление пропущенных букв, составление грамматически правильных предложений из данных слов, применение компьютерных технологий.</a:t>
            </a:r>
          </a:p>
          <a:p>
            <a:pPr algn="just" eaLnBrk="1" hangingPunct="1">
              <a:buFont typeface="Wingdings" pitchFamily="2" charset="2"/>
              <a:buNone/>
            </a:pPr>
            <a:endParaRPr lang="ru-RU" dirty="0" smtClean="0">
              <a:solidFill>
                <a:schemeClr val="tx2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Char char="ü"/>
            </a:pPr>
            <a:endParaRPr lang="ru-RU" dirty="0" smtClean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18" r="13200" b="21501"/>
          <a:stretch/>
        </p:blipFill>
        <p:spPr bwMode="auto">
          <a:xfrm>
            <a:off x="1187624" y="3497774"/>
            <a:ext cx="2952328" cy="3018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108" y="3538870"/>
            <a:ext cx="3168352" cy="2947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70778292"/>
              </p:ext>
            </p:extLst>
          </p:nvPr>
        </p:nvGraphicFramePr>
        <p:xfrm>
          <a:off x="34783" y="3212976"/>
          <a:ext cx="2808312" cy="3479865"/>
        </p:xfrm>
        <a:graphic>
          <a:graphicData uri="http://schemas.openxmlformats.org/presentationml/2006/ole">
            <p:oleObj spid="_x0000_s1042" name="Acrobat Document" r:id="rId3" imgW="5944680" imgH="9273240" progId="AcroExch.Document.11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95725230"/>
              </p:ext>
            </p:extLst>
          </p:nvPr>
        </p:nvGraphicFramePr>
        <p:xfrm>
          <a:off x="2987824" y="3212976"/>
          <a:ext cx="2808312" cy="3456384"/>
        </p:xfrm>
        <a:graphic>
          <a:graphicData uri="http://schemas.openxmlformats.org/presentationml/2006/ole">
            <p:oleObj spid="_x0000_s1043" name="Acrobat Document" r:id="rId4" imgW="5919480" imgH="9679680" progId="AcroExch.Document.11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59974" cy="1490692"/>
          </a:xfrm>
        </p:spPr>
        <p:txBody>
          <a:bodyPr/>
          <a:lstStyle/>
          <a:p>
            <a:pPr algn="just"/>
            <a:r>
              <a:rPr lang="ru-RU" sz="2800" dirty="0" smtClean="0"/>
              <a:t>	За </a:t>
            </a:r>
            <a:r>
              <a:rPr lang="ru-RU" sz="2800" dirty="0" smtClean="0"/>
              <a:t>все время работы большая часть моих учеников пришли к успеху. Положительная динамика прослеживается у 83% детей, посещаемых </a:t>
            </a:r>
            <a:r>
              <a:rPr lang="ru-RU" sz="2800" dirty="0" err="1" smtClean="0"/>
              <a:t>логопункт</a:t>
            </a:r>
            <a:r>
              <a:rPr lang="ru-RU" sz="2800" dirty="0" smtClean="0"/>
              <a:t> школы.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86316993"/>
              </p:ext>
            </p:extLst>
          </p:nvPr>
        </p:nvGraphicFramePr>
        <p:xfrm>
          <a:off x="6012160" y="3212976"/>
          <a:ext cx="2884072" cy="3387920"/>
        </p:xfrm>
        <a:graphic>
          <a:graphicData uri="http://schemas.openxmlformats.org/presentationml/2006/ole">
            <p:oleObj spid="_x0000_s1044" name="Acrobat Document" r:id="rId5" imgW="5068007" imgH="7771429" progId="AcroExch.Document.11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47664" y="2564904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До коррекции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5648" y="256490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После коррекции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469</TotalTime>
  <Words>237</Words>
  <Application>Microsoft Office PowerPoint</Application>
  <PresentationFormat>Экран (4:3)</PresentationFormat>
  <Paragraphs>20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Твердый переплет</vt:lpstr>
      <vt:lpstr>Acrobat Document</vt:lpstr>
      <vt:lpstr>Мои первые шаги в профессии.</vt:lpstr>
      <vt:lpstr> Я, Тен Александра Менгуновна, учитель-логопед с. Красногорск.   После окончания школы, когда передо мной встал вопрос о выборе профессии, я ни минуты не колебалась и выбрала профессию учителя. Почему я выбрала профессию учителя? Еще с ранних лет я понимала, что педагогика - это та область, которая мне интересна, это то, что меня привлекает и дает возможность самовыразиться и самореализоваться.   После окончания школы я поступила в Сахалинский Государственный Университет по направлению «Специальное (дефектологическое) образование».  Окончив СахГУ, я пошла работать в родную школу учителем-логопедом.</vt:lpstr>
      <vt:lpstr>Учитель – логопед – это человек, который не только исправляет речь, избавляет от ошибок чтения и письма, но и тот, кто селит в душе ребенка надежду и уверенность в собственных силах. Быть логопедом - это огромный труд и постоянное самосовершенствование. Ведь он должен постоянно работать над собой, познавать что-то новое, расширять свой кругозор, ставить перед собой высокие цели, двигаться к ним несмотря ни на что, а достигая, не останавливаться, идти вперед.</vt:lpstr>
      <vt:lpstr> Придя работать в школу учителем-логопедом, мне предоставили просторный кабинет, обустроенный всем необходимым оборудованием.   Так же у меня имеются все необходимые материалы, инструменты и пособия для проведения коррекционной работы.</vt:lpstr>
      <vt:lpstr> Как и каждый педагог, начиная работать, я поставила перед собой цели и задачи, составила план работы, провела диагностические мероприятия и разработала коррекционную программу обучения, завела всю необходимую документацию.   При составлении коррекционной программы для начальной школы мной  учитываются результаты диагностических мероприятий и особенности формирование подгрупп для занятий (учитываются все виды ошибок и индивидуальные особенности детей).                                                                                                     В рамках программы проводятся индивидуальные и подгрупповые занятия, консультирование учителей и родителей по вопросам нивелирования трудностей, подведение итогов совместной (логопед, учитель, родитель) коррекционной работы. </vt:lpstr>
      <vt:lpstr>Слайд 6</vt:lpstr>
      <vt:lpstr> Диагностические мероприятия я провожу с помощью пособий таких авторов, как С.Е. Большакова, О.Б. Иншакова, С.Д. Забрамная. С помощью речевых карт, контрольных срезов, дневника динамического наблюдения, индивидуальных  карт коррекции и развития прослеживаю динамику развития детей.</vt:lpstr>
      <vt:lpstr>Слайд 8</vt:lpstr>
      <vt:lpstr> За все время работы большая часть моих учеников пришли к успеху. Положительная динамика прослеживается у 83% детей, посещаемых логопункт школы.</vt:lpstr>
      <vt:lpstr> Я люблю свою работу – это, я считаю, главное и основное условие для успешной деятельности. В моих руках самая дорогая ценность – ребёнок, его развитие и перспективы. Ведь для ребёнка, имеющего речевые нарушения, большое значение имеет специалист, к которому он попадет. Логопед расширяет ему возможности общения, он является своеобразным проводником маленького человека в многообразный мир человеческих взаимоотношений. Моя работа по преодолению речевых нарушений вселяет в ребёнка уверенность в собственных силах, способствует развитию его познавательных способностей, ребёнок становится более эмоциональным, пытливым и отзывчивым. Он становится более открытым к установлению контактов с другими людьми, более восприимчивым к новым знаниям, ощущает себя полноценным человеком.</vt:lpstr>
      <vt:lpstr> Работая логопедом, не перестаю радоваться тому, что выбрала такую гуманную профессию, которая гармонично сочетает в себе прозорливость психологии, милосердие медицины и мудрость педагогики.   Оглядываясь на пройденный профессиональный путь, я не остановлюсь на достигнутом, а буду идти дальше! Ведь для меня в жизни нет большего счастья, чем постоянно ощущать себя нужной детям!  Дети - моё главное богатство, в окружении которых я нахожусь на работе. </vt:lpstr>
      <vt:lpstr>Предлагаю к сотрудничеству!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первые шаги в профессии.</dc:title>
  <dc:creator>Саша</dc:creator>
  <cp:lastModifiedBy>User</cp:lastModifiedBy>
  <cp:revision>44</cp:revision>
  <dcterms:created xsi:type="dcterms:W3CDTF">2017-01-22T09:32:01Z</dcterms:created>
  <dcterms:modified xsi:type="dcterms:W3CDTF">2017-02-09T01:15:32Z</dcterms:modified>
</cp:coreProperties>
</file>